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2" r:id="rId3"/>
    <p:sldId id="256" r:id="rId4"/>
    <p:sldId id="272" r:id="rId5"/>
    <p:sldId id="265" r:id="rId6"/>
    <p:sldId id="263" r:id="rId7"/>
    <p:sldId id="266" r:id="rId8"/>
    <p:sldId id="276" r:id="rId9"/>
    <p:sldId id="279" r:id="rId10"/>
    <p:sldId id="278" r:id="rId11"/>
    <p:sldId id="281" r:id="rId12"/>
    <p:sldId id="273" r:id="rId13"/>
    <p:sldId id="280" r:id="rId14"/>
    <p:sldId id="275" r:id="rId15"/>
    <p:sldId id="270" r:id="rId16"/>
    <p:sldId id="271" r:id="rId17"/>
    <p:sldId id="286" r:id="rId18"/>
    <p:sldId id="287" r:id="rId19"/>
    <p:sldId id="274" r:id="rId20"/>
    <p:sldId id="267" r:id="rId21"/>
    <p:sldId id="269" r:id="rId22"/>
    <p:sldId id="258" r:id="rId23"/>
    <p:sldId id="285" r:id="rId2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500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186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08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14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4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68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91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77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090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346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3295-3154-47A4-8CC7-086F638D00F0}" type="datetimeFigureOut">
              <a:rPr lang="lv-LV" smtClean="0"/>
              <a:t>25.08.2015.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1F15-3495-4DCA-AD55-ACD161709E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19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95536" y="476672"/>
            <a:ext cx="6370934" cy="17567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sz="3600" b="1" dirty="0">
                <a:latin typeface="Cambria" panose="02040503050406030204" pitchFamily="18" charset="0"/>
              </a:rPr>
              <a:t>Tūrisms un atpūta Baltijas jūras piekrastē kultūras </a:t>
            </a:r>
            <a:r>
              <a:rPr lang="lv-LV" sz="3600" b="1" dirty="0" err="1" smtClean="0">
                <a:latin typeface="Cambria" panose="02040503050406030204" pitchFamily="18" charset="0"/>
              </a:rPr>
              <a:t>ekosistēm</a:t>
            </a:r>
            <a:r>
              <a:rPr lang="en-US" sz="3600" b="1" dirty="0" smtClean="0">
                <a:latin typeface="Cambria" panose="02040503050406030204" pitchFamily="18" charset="0"/>
              </a:rPr>
              <a:t>as</a:t>
            </a:r>
            <a:r>
              <a:rPr lang="lv-LV" sz="3600" b="1" dirty="0" smtClean="0">
                <a:latin typeface="Cambria" panose="02040503050406030204" pitchFamily="18" charset="0"/>
              </a:rPr>
              <a:t> </a:t>
            </a:r>
            <a:r>
              <a:rPr lang="lv-LV" sz="3600" b="1" dirty="0">
                <a:latin typeface="Cambria" panose="02040503050406030204" pitchFamily="18" charset="0"/>
              </a:rPr>
              <a:t>pakalpojumu kontekstā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2557" y="632540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Cambria" panose="02040503050406030204" pitchFamily="18" charset="0"/>
              </a:rPr>
              <a:t>Dr.geogr. Andris Klepers, Vidzemes Augstskola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62" y="598993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</a:rPr>
              <a:t>Saulkrasti, 25.08.2015.</a:t>
            </a:r>
            <a:endParaRPr lang="lv-LV" dirty="0">
              <a:latin typeface="Cambria" panose="02040503050406030204" pitchFamily="18" charset="0"/>
            </a:endParaRPr>
          </a:p>
        </p:txBody>
      </p:sp>
      <p:pic>
        <p:nvPicPr>
          <p:cNvPr id="10242" name="Attēls 2" descr="C:\Users\Toshiba\AppData\Local\Microsoft\Windows\Temporary Internet Files\Content.Word\KLA_61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"/>
          <a:stretch/>
        </p:blipFill>
        <p:spPr bwMode="auto">
          <a:xfrm>
            <a:off x="3373115" y="2204864"/>
            <a:ext cx="5184575" cy="348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isnstūris 1"/>
          <p:cNvSpPr/>
          <p:nvPr/>
        </p:nvSpPr>
        <p:spPr>
          <a:xfrm>
            <a:off x="256821" y="2924944"/>
            <a:ext cx="2875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„Valsts ilgtermiņa tematiskā plānojuma Baltijas jūras piekrastei” projekta izstrāde un stratēģiskā ietekmes uz vidi novērtējuma veikšana</a:t>
            </a:r>
            <a:endParaRPr lang="lv-LV" dirty="0"/>
          </a:p>
          <a:p>
            <a:r>
              <a:rPr lang="lv-LV" dirty="0"/>
              <a:t> Identifikācijas Nr. VARAM 2014/19</a:t>
            </a:r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b="20790"/>
          <a:stretch>
            <a:fillRect/>
          </a:stretch>
        </p:blipFill>
        <p:spPr bwMode="auto">
          <a:xfrm>
            <a:off x="418043" y="5111137"/>
            <a:ext cx="1295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4" descr="raam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771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1484784"/>
            <a:ext cx="2088232" cy="1440160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v-LV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SAPŅOTĀJI</a:t>
            </a:r>
            <a:endParaRPr lang="en-US" sz="1600" b="1" dirty="0" smtClean="0">
              <a:solidFill>
                <a:srgbClr val="595959"/>
              </a:solidFill>
              <a:latin typeface="+mn-lt"/>
              <a:cs typeface="Futura Md CE" charset="0"/>
            </a:endParaRPr>
          </a:p>
          <a:p>
            <a:pPr eaLnBrk="1" hangingPunct="1">
              <a:defRPr/>
            </a:pPr>
            <a:endParaRPr lang="en-US" sz="1000" dirty="0" smtClean="0">
              <a:solidFill>
                <a:srgbClr val="595959"/>
              </a:solidFill>
              <a:latin typeface="+mn-lt"/>
              <a:cs typeface="Georgia" charset="0"/>
            </a:endParaRPr>
          </a:p>
          <a:p>
            <a:pPr eaLnBrk="1" hangingPunct="1">
              <a:defRPr/>
            </a:pPr>
            <a:r>
              <a:rPr lang="lv-LV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Jauni, sievišķīgi, impulsīvi cilvēki, kuri dzīvo sapņos un tiecas pēc sabiedrības atzinības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3568" y="3212976"/>
            <a:ext cx="3312368" cy="955675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v-LV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PIEDZĪVOJUMU MEKLĒTĀJI</a:t>
            </a:r>
            <a:r>
              <a:rPr lang="en-US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 </a:t>
            </a:r>
            <a:endParaRPr lang="lv-LV" sz="1600" b="1" dirty="0" smtClean="0">
              <a:solidFill>
                <a:srgbClr val="595959"/>
              </a:solidFill>
              <a:latin typeface="+mn-lt"/>
              <a:cs typeface="Futura Md CE" charset="0"/>
            </a:endParaRPr>
          </a:p>
          <a:p>
            <a:pPr eaLnBrk="1" hangingPunct="1">
              <a:defRPr/>
            </a:pPr>
            <a:r>
              <a:rPr lang="lv-LV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Jauni, piedzīvojumus mīloši</a:t>
            </a:r>
            <a:r>
              <a:rPr lang="en-US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, </a:t>
            </a:r>
            <a:r>
              <a:rPr lang="lv-LV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drosmīgi</a:t>
            </a:r>
            <a:r>
              <a:rPr lang="en-US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, </a:t>
            </a:r>
            <a:r>
              <a:rPr lang="lv-LV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vīrišķīgi un ļoti dinamiski dzīves izaicinātāji.  Izmanto izdevības panākumu meklējumos</a:t>
            </a:r>
            <a:endParaRPr lang="en-US" sz="1400" dirty="0" smtClean="0">
              <a:solidFill>
                <a:srgbClr val="595959"/>
              </a:solidFill>
              <a:latin typeface="+mn-lt"/>
              <a:cs typeface="Georgia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4437112"/>
            <a:ext cx="244827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BRĪVDOMĪGIE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500" dirty="0">
              <a:solidFill>
                <a:srgbClr val="595959"/>
              </a:solidFill>
              <a:latin typeface="Trebuchet MS" charset="0"/>
            </a:endParaRPr>
          </a:p>
          <a:p>
            <a:pPr eaLnBrk="1" hangingPunct="1"/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Intelektuāli</a:t>
            </a:r>
            <a:r>
              <a:rPr lang="lv-LV" sz="1400" dirty="0">
                <a:solidFill>
                  <a:srgbClr val="595959"/>
                </a:solidFill>
                <a:latin typeface="+mn-lt"/>
              </a:rPr>
              <a:t>, kas </a:t>
            </a:r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augstu </a:t>
            </a:r>
            <a:r>
              <a:rPr lang="lv-LV" sz="1400" dirty="0">
                <a:solidFill>
                  <a:srgbClr val="595959"/>
                </a:solidFill>
                <a:latin typeface="+mn-lt"/>
              </a:rPr>
              <a:t>vērtē </a:t>
            </a:r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kultūru. Ļoti ziņkārīgi un aktīvi, vienmēr vēlēsies atklāt ko jaunu</a:t>
            </a:r>
            <a:endParaRPr lang="en-US" sz="14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47864" y="1484784"/>
            <a:ext cx="2917825" cy="1419225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MĀJĀS SĒDĒTĀJI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700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r>
              <a:rPr lang="lv-LV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“Strādnieku šķiras” ģimenes ar pāris interesēm ārpus ģimenes, mājsaimniecības un popkultūras. Statusa orientēti tradicionālisti, kuri tiecas pēc  vienkāršības un labklājības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39952" y="3212976"/>
            <a:ext cx="2304256" cy="1008112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v-LV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RACIONĀLIE REĀLISTI </a:t>
            </a:r>
            <a:endParaRPr lang="en-US" sz="1600" b="1" dirty="0" smtClean="0">
              <a:solidFill>
                <a:srgbClr val="595959"/>
              </a:solidFill>
              <a:latin typeface="+mn-lt"/>
              <a:cs typeface="Futura Md CE" charset="0"/>
            </a:endParaRPr>
          </a:p>
          <a:p>
            <a:pPr eaLnBrk="1" hangingPunct="1">
              <a:defRPr/>
            </a:pPr>
            <a:endParaRPr lang="en-US" sz="400" dirty="0" smtClean="0">
              <a:solidFill>
                <a:srgbClr val="595959"/>
              </a:solidFill>
              <a:latin typeface="+mn-lt"/>
              <a:cs typeface="Futura Md CE" charset="0"/>
            </a:endParaRPr>
          </a:p>
          <a:p>
            <a:pPr eaLnBrk="1" hangingPunct="1">
              <a:defRPr/>
            </a:pPr>
            <a:r>
              <a:rPr lang="lv-LV" sz="1400" dirty="0" smtClean="0">
                <a:solidFill>
                  <a:srgbClr val="595959"/>
                </a:solidFill>
                <a:latin typeface="+mn-lt"/>
                <a:cs typeface="Georgia" charset="0"/>
              </a:rPr>
              <a:t>Pragmatiski, pašpārliecināti,  daudz strādājoši, kuri tiecas pēc  drošības un saskaņas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9872" y="4437112"/>
            <a:ext cx="2304256" cy="1366838"/>
          </a:xfrm>
          <a:prstGeom prst="rect">
            <a:avLst/>
          </a:prstGeom>
          <a:noFill/>
          <a:ln>
            <a:noFill/>
          </a:ln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j-lt"/>
              </a:rPr>
              <a:t>DABISKIE</a:t>
            </a:r>
            <a:endParaRPr lang="en-US" sz="1600" b="1" dirty="0">
              <a:solidFill>
                <a:srgbClr val="595959"/>
              </a:solidFill>
              <a:latin typeface="+mj-lt"/>
            </a:endParaRPr>
          </a:p>
          <a:p>
            <a:pPr eaLnBrk="1" hangingPunct="1"/>
            <a:endParaRPr lang="en-US" sz="200" dirty="0">
              <a:solidFill>
                <a:srgbClr val="595959"/>
              </a:solidFill>
              <a:latin typeface="+mj-lt"/>
            </a:endParaRPr>
          </a:p>
          <a:p>
            <a:pPr eaLnBrk="1" hangingPunct="1"/>
            <a:r>
              <a:rPr lang="lv-LV" sz="1400" dirty="0" err="1" smtClean="0">
                <a:solidFill>
                  <a:srgbClr val="595959"/>
                </a:solidFill>
                <a:latin typeface="+mn-lt"/>
              </a:rPr>
              <a:t>Antimateriālistiski</a:t>
            </a:r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 pacifisti, </a:t>
            </a:r>
            <a:r>
              <a:rPr lang="fr-FR" sz="1400" dirty="0">
                <a:solidFill>
                  <a:srgbClr val="595959"/>
                </a:solidFill>
                <a:latin typeface="+mn-lt"/>
              </a:rPr>
              <a:t>cenšas dzīvot vienkārši un dabiski</a:t>
            </a:r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. Viņi ir izglītoti un sabiedriski iecietīgi; tiecas pēc harmonijas</a:t>
            </a:r>
            <a:endParaRPr lang="en-US" sz="14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60232" y="1556792"/>
            <a:ext cx="1728192" cy="2471737"/>
          </a:xfrm>
          <a:prstGeom prst="rect">
            <a:avLst/>
          </a:prstGeom>
          <a:noFill/>
          <a:ln>
            <a:noFill/>
          </a:ln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RIMTIE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1000" dirty="0">
              <a:solidFill>
                <a:srgbClr val="595959"/>
              </a:solidFill>
              <a:latin typeface="Trebuchet MS" charset="0"/>
            </a:endParaRPr>
          </a:p>
          <a:p>
            <a:pPr eaLnBrk="1" hangingPunct="1"/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Seniori, vecāka gada gājuma ļaudis, kuri orientēti uz pagātni. Izteikti pragmatiski ar spēcīgu pienākuma apziņu un ticību reliģijai. Meklē drošību un sabiedrisko kārtību </a:t>
            </a:r>
            <a:endParaRPr lang="lv-LV" sz="14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151" y="4437112"/>
            <a:ext cx="25922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PRASĪGIE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100" dirty="0">
              <a:solidFill>
                <a:srgbClr val="595959"/>
              </a:solidFill>
              <a:latin typeface="Trebuchet MS" charset="0"/>
            </a:endParaRPr>
          </a:p>
          <a:p>
            <a:pPr eaLnBrk="1" hangingPunct="1"/>
            <a:r>
              <a:rPr lang="lv-LV" sz="1400" dirty="0" smtClean="0">
                <a:solidFill>
                  <a:srgbClr val="595959"/>
                </a:solidFill>
                <a:latin typeface="+mn-lt"/>
              </a:rPr>
              <a:t>Inteliģenti, aktīvi, sabiedriski iecietīgi, bet izteikti tradicionālisti. Stingri savos uzskatos par morāli un mantojumu. Meklē humānu morāli</a:t>
            </a:r>
            <a:endParaRPr lang="lv-LV" sz="14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353" y="8589"/>
            <a:ext cx="2988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 smtClean="0"/>
              <a:t>GFK </a:t>
            </a:r>
            <a:r>
              <a:rPr lang="lv-LV" sz="1100" i="1" dirty="0" err="1" smtClean="0"/>
              <a:t>Roper</a:t>
            </a:r>
            <a:r>
              <a:rPr lang="lv-LV" sz="1100" i="1" dirty="0" smtClean="0"/>
              <a:t> </a:t>
            </a:r>
            <a:r>
              <a:rPr lang="lv-LV" sz="1100" dirty="0" smtClean="0"/>
              <a:t>patērētāju stila segmentēšana, 2007</a:t>
            </a:r>
            <a:endParaRPr lang="en-US" sz="1100" dirty="0"/>
          </a:p>
        </p:txBody>
      </p:sp>
      <p:sp>
        <p:nvSpPr>
          <p:cNvPr id="15" name="Rounded Rectangle 14"/>
          <p:cNvSpPr/>
          <p:nvPr/>
        </p:nvSpPr>
        <p:spPr>
          <a:xfrm>
            <a:off x="7444912" y="0"/>
            <a:ext cx="1712600" cy="270199"/>
          </a:xfrm>
          <a:prstGeom prst="roundRect">
            <a:avLst>
              <a:gd name="adj" fmla="val 5190"/>
            </a:avLst>
          </a:prstGeom>
          <a:solidFill>
            <a:srgbClr val="6F61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latin typeface="Futura Md CE"/>
                <a:cs typeface="Futura Md CE"/>
              </a:rPr>
              <a:t>Kas ir laime?</a:t>
            </a:r>
            <a:endParaRPr lang="en-US" sz="1200" dirty="0">
              <a:latin typeface="Futura Md CE"/>
              <a:cs typeface="Futura Md C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836712"/>
            <a:ext cx="345638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TAS, KAS TEV PIEDER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6021288"/>
            <a:ext cx="324036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TAS, KO TU DARI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548680"/>
            <a:ext cx="259228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ORIENTĀCIJA UZ CENU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6381328"/>
            <a:ext cx="259228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ORIENTĀCIJA UZ  KVALITĀTI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420125" y="3264949"/>
            <a:ext cx="324036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AIZRAUŠANĀS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02068" y="3434518"/>
            <a:ext cx="187221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BAUDA, JAUNINĀJUMI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107741" y="3480973"/>
            <a:ext cx="36724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MIERS UN DROŠĪBA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7662827" y="3506525"/>
            <a:ext cx="2016224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MANTOJUMS, STABILITĀTE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39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4" descr="raam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771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1340768"/>
            <a:ext cx="2088232" cy="1584176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v-LV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SAPŅOTĀJI</a:t>
            </a:r>
            <a:endParaRPr lang="en-US" sz="1600" b="1" dirty="0" smtClean="0">
              <a:solidFill>
                <a:srgbClr val="595959"/>
              </a:solidFill>
              <a:latin typeface="+mn-lt"/>
              <a:cs typeface="Futura Md CE" charset="0"/>
            </a:endParaRPr>
          </a:p>
          <a:p>
            <a:pPr eaLnBrk="1" hangingPunct="1">
              <a:defRPr/>
            </a:pPr>
            <a:endParaRPr lang="en-US" sz="1000" dirty="0" smtClean="0">
              <a:solidFill>
                <a:srgbClr val="595959"/>
              </a:solidFill>
              <a:latin typeface="+mn-lt"/>
              <a:cs typeface="Georgia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3568" y="3068960"/>
            <a:ext cx="3312368" cy="1099691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v-LV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PIEDZĪVOJUMU MEKLĒTĀJI</a:t>
            </a:r>
            <a:r>
              <a:rPr lang="en-US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 </a:t>
            </a:r>
            <a:endParaRPr lang="lv-LV" sz="1600" b="1" dirty="0" smtClean="0">
              <a:solidFill>
                <a:srgbClr val="595959"/>
              </a:solidFill>
              <a:latin typeface="+mn-lt"/>
              <a:cs typeface="Futura Md CE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4288752"/>
            <a:ext cx="2448272" cy="15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BRĪVDOMĪGIE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500" dirty="0">
              <a:solidFill>
                <a:srgbClr val="595959"/>
              </a:solidFill>
              <a:latin typeface="Trebuchet MS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31840" y="1236822"/>
            <a:ext cx="3133849" cy="1667187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MĀJĀS SĒDĒTĀJI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7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39952" y="3068960"/>
            <a:ext cx="2304256" cy="1152128"/>
          </a:xfrm>
          <a:prstGeom prst="rect">
            <a:avLst/>
          </a:prstGeom>
          <a:noFill/>
          <a:ln>
            <a:noFill/>
          </a:ln>
          <a:extLst/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v-LV" sz="1600" b="1" dirty="0" smtClean="0">
                <a:solidFill>
                  <a:srgbClr val="595959"/>
                </a:solidFill>
                <a:latin typeface="+mn-lt"/>
                <a:cs typeface="Futura Md CE" charset="0"/>
              </a:rPr>
              <a:t>RACIONĀLIE REĀLISTI </a:t>
            </a:r>
            <a:endParaRPr lang="en-US" sz="1600" b="1" dirty="0" smtClean="0">
              <a:solidFill>
                <a:srgbClr val="595959"/>
              </a:solidFill>
              <a:latin typeface="+mn-lt"/>
              <a:cs typeface="Futura Md CE" charset="0"/>
            </a:endParaRPr>
          </a:p>
          <a:p>
            <a:pPr eaLnBrk="1" hangingPunct="1">
              <a:defRPr/>
            </a:pPr>
            <a:endParaRPr lang="en-US" sz="400" dirty="0" smtClean="0">
              <a:solidFill>
                <a:srgbClr val="595959"/>
              </a:solidFill>
              <a:latin typeface="+mn-lt"/>
              <a:cs typeface="Futura Md CE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9872" y="4288752"/>
            <a:ext cx="2304256" cy="1515198"/>
          </a:xfrm>
          <a:prstGeom prst="rect">
            <a:avLst/>
          </a:prstGeom>
          <a:noFill/>
          <a:ln>
            <a:noFill/>
          </a:ln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j-lt"/>
              </a:rPr>
              <a:t>DABISKIE</a:t>
            </a:r>
            <a:endParaRPr lang="en-US" sz="1600" b="1" dirty="0">
              <a:solidFill>
                <a:srgbClr val="595959"/>
              </a:solidFill>
              <a:latin typeface="+mj-lt"/>
            </a:endParaRPr>
          </a:p>
          <a:p>
            <a:pPr eaLnBrk="1" hangingPunct="1"/>
            <a:endParaRPr lang="en-US" sz="2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60232" y="1556792"/>
            <a:ext cx="1728192" cy="2471737"/>
          </a:xfrm>
          <a:prstGeom prst="rect">
            <a:avLst/>
          </a:prstGeom>
          <a:noFill/>
          <a:ln>
            <a:noFill/>
          </a:ln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RIMTIE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1000" dirty="0">
              <a:solidFill>
                <a:srgbClr val="595959"/>
              </a:solidFill>
              <a:latin typeface="Trebuchet MS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0151" y="4288751"/>
            <a:ext cx="2592287" cy="166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089" tIns="35544" rIns="71089" bIns="35544"/>
          <a:lstStyle>
            <a:lvl1pPr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lv-LV" sz="1600" b="1" dirty="0" smtClean="0">
                <a:solidFill>
                  <a:srgbClr val="595959"/>
                </a:solidFill>
                <a:latin typeface="+mn-lt"/>
              </a:rPr>
              <a:t>PRASĪGIE</a:t>
            </a:r>
            <a:endParaRPr lang="en-US" sz="1600" b="1" dirty="0">
              <a:solidFill>
                <a:srgbClr val="595959"/>
              </a:solidFill>
              <a:latin typeface="+mn-lt"/>
            </a:endParaRPr>
          </a:p>
          <a:p>
            <a:pPr eaLnBrk="1" hangingPunct="1"/>
            <a:endParaRPr lang="en-US" sz="100" dirty="0">
              <a:solidFill>
                <a:srgbClr val="595959"/>
              </a:solidFill>
              <a:latin typeface="Trebuchet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8354" y="8589"/>
            <a:ext cx="3284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 smtClean="0"/>
              <a:t>GFK </a:t>
            </a:r>
            <a:r>
              <a:rPr lang="lv-LV" sz="1100" i="1" dirty="0" err="1" smtClean="0"/>
              <a:t>Roper</a:t>
            </a:r>
            <a:r>
              <a:rPr lang="lv-LV" sz="1100" i="1" dirty="0" smtClean="0"/>
              <a:t> </a:t>
            </a:r>
            <a:r>
              <a:rPr lang="lv-LV" sz="1100" dirty="0" smtClean="0"/>
              <a:t>patērētāju dzīves </a:t>
            </a:r>
            <a:r>
              <a:rPr lang="lv-LV" sz="1100" dirty="0" smtClean="0"/>
              <a:t>stila segmentēšana, 2007</a:t>
            </a:r>
            <a:endParaRPr lang="en-US" sz="1100" dirty="0"/>
          </a:p>
        </p:txBody>
      </p:sp>
      <p:sp>
        <p:nvSpPr>
          <p:cNvPr id="15" name="Rounded Rectangle 14"/>
          <p:cNvSpPr/>
          <p:nvPr/>
        </p:nvSpPr>
        <p:spPr>
          <a:xfrm>
            <a:off x="7444912" y="0"/>
            <a:ext cx="1712600" cy="270199"/>
          </a:xfrm>
          <a:prstGeom prst="roundRect">
            <a:avLst>
              <a:gd name="adj" fmla="val 5190"/>
            </a:avLst>
          </a:prstGeom>
          <a:solidFill>
            <a:srgbClr val="6F61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smtClean="0">
                <a:latin typeface="Futura Md CE"/>
                <a:cs typeface="Futura Md CE"/>
              </a:rPr>
              <a:t>Kas ir laime?</a:t>
            </a:r>
            <a:endParaRPr lang="en-US" sz="1200" dirty="0">
              <a:latin typeface="Futura Md CE"/>
              <a:cs typeface="Futura Md C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836712"/>
            <a:ext cx="345638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TAS, KAS TEV PIEDER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6021288"/>
            <a:ext cx="324036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TAS, KO TU DARI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548680"/>
            <a:ext cx="259228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ORIENTĀCIJA UZ CENU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6381328"/>
            <a:ext cx="259228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ORIENTĀCIJA UZ  KVALITĀTI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420125" y="3264949"/>
            <a:ext cx="324036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AIZRAUŠANĀS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02068" y="3434518"/>
            <a:ext cx="187221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BAUDA, JAUNINĀJUMI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7107741" y="3480973"/>
            <a:ext cx="367240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>
                <a:solidFill>
                  <a:schemeClr val="bg1"/>
                </a:solidFill>
              </a:rPr>
              <a:t>LAIME = MIERS UN DROŠĪBA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7662827" y="3506525"/>
            <a:ext cx="2016224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1200" dirty="0" smtClean="0"/>
              <a:t>MANTOJUMS, STABILITĀTE</a:t>
            </a:r>
            <a:endParaRPr lang="en-US" sz="1200" dirty="0"/>
          </a:p>
        </p:txBody>
      </p:sp>
      <p:pic>
        <p:nvPicPr>
          <p:cNvPr id="18434" name="Picture 2" descr="M&amp;umacr;zika no liesmojoš&amp;amacr;m klavier&amp;emacr;m un dedzin&amp;amacr;tas zemenes – Gundega Skudri&amp;ncedil;a s&amp;amacr;k jaunu 'nepieradin&amp;amacr;to' vakari&amp;ncedil;u cik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69" y="4547393"/>
            <a:ext cx="2416876" cy="13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ttēls 23" descr="https://scontent-waw1-1.xx.fbcdn.net/hphotos-xpa1/v/t1.0-9/11046802_430669630421446_7800301268384698536_n.jpg?oh=a31675093f8b0a80837b6c2af6b1c28b&amp;oe=56730F4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/>
          <a:stretch/>
        </p:blipFill>
        <p:spPr bwMode="auto">
          <a:xfrm>
            <a:off x="4217357" y="3349187"/>
            <a:ext cx="1757512" cy="939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Attēls 25" descr="J&amp;umacr;rkal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49187"/>
            <a:ext cx="2088232" cy="93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 descr="http://liepaja.travel/images/doclist/3165/large-0808b997b6a1a8b76c29696294587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3" y="4549955"/>
            <a:ext cx="2106837" cy="1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://2.bp.blogspot.com/_dWI1RHma9I4/TBI_rE3FwtI/AAAAAAAAApc/qQhTpytlR0Q/s400/Nordic+Walking+on+Sleeping+Bear+Ba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9" r="62132" b="8858"/>
          <a:stretch/>
        </p:blipFill>
        <p:spPr bwMode="auto">
          <a:xfrm>
            <a:off x="6713187" y="1844824"/>
            <a:ext cx="1588025" cy="232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http://www.eliesma.lv/sites/default/files/imagecache/prieksskatijums/images/img_83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 bwMode="auto">
          <a:xfrm>
            <a:off x="764878" y="1629126"/>
            <a:ext cx="2006922" cy="13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http://www.latvia.travel/sites/default/files/styles/lightbox/public/1841-jurmalas_atputnieki_pludmale_1.jpg?itok=12osf7b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 b="6534"/>
          <a:stretch/>
        </p:blipFill>
        <p:spPr bwMode="auto">
          <a:xfrm>
            <a:off x="3483209" y="1485005"/>
            <a:ext cx="2456942" cy="15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pi3uk.itvnet.lv/upload/articles/11/110756/images/Mazliet-savadakas-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22" y="4621157"/>
            <a:ext cx="1359956" cy="130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2290" name="Attēls 14" descr="C:\Users\Toshiba\AppData\Local\Microsoft\Windows\Temporary Internet Files\Content.Word\Infographi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670"/>
            <a:ext cx="7344816" cy="66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isnstūris 3"/>
          <p:cNvSpPr/>
          <p:nvPr/>
        </p:nvSpPr>
        <p:spPr>
          <a:xfrm>
            <a:off x="4788024" y="2619951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latin typeface="Cambria" panose="02040503050406030204" pitchFamily="18" charset="0"/>
              </a:rPr>
              <a:t>16,7%</a:t>
            </a:r>
            <a:r>
              <a:rPr lang="lv-LV" dirty="0" smtClean="0">
                <a:latin typeface="Cambria" panose="02040503050406030204" pitchFamily="18" charset="0"/>
              </a:rPr>
              <a:t>, 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3347864" y="3252069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latin typeface="Cambria" panose="02040503050406030204" pitchFamily="18" charset="0"/>
              </a:rPr>
              <a:t>39,6%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4788024" y="4348143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43,7%</a:t>
            </a:r>
            <a:endParaRPr lang="lv-LV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6386" name="Attēls 15" descr="C:\Users\Toshiba\AppData\Local\Microsoft\Windows\Temporary Internet Files\Content.Word\Uzturesanas_laiks_pludm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0" y="10881"/>
            <a:ext cx="7710118" cy="679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36450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Cambria" panose="02040503050406030204" pitchFamily="18" charset="0"/>
              </a:rPr>
              <a:t>Vidēji 2h 11min</a:t>
            </a:r>
            <a:endParaRPr lang="lv-LV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aisnstūris 3"/>
          <p:cNvSpPr/>
          <p:nvPr/>
        </p:nvSpPr>
        <p:spPr>
          <a:xfrm>
            <a:off x="467544" y="162880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Baltijas jūras piekraste ir </a:t>
            </a:r>
            <a:r>
              <a:rPr lang="lv-LV" sz="2400" dirty="0"/>
              <a:t>izteikti lielākās daļas piekrastes pašvaldību (izņemot </a:t>
            </a:r>
            <a:r>
              <a:rPr lang="lv-LV" sz="2400" dirty="0" smtClean="0"/>
              <a:t>lielās pilsētas) </a:t>
            </a:r>
            <a:r>
              <a:rPr lang="lv-LV" sz="2400" b="1" dirty="0"/>
              <a:t>nozīmīgākais apmeklētāju piesaistes </a:t>
            </a:r>
            <a:r>
              <a:rPr lang="lv-LV" sz="2400" b="1" dirty="0" smtClean="0"/>
              <a:t>resurss</a:t>
            </a:r>
            <a:endParaRPr lang="lv-LV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t="29637" r="28625" b="35182"/>
          <a:stretch/>
        </p:blipFill>
        <p:spPr bwMode="auto">
          <a:xfrm>
            <a:off x="1880044" y="2996952"/>
            <a:ext cx="5455920" cy="25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isnstūris 4"/>
          <p:cNvSpPr/>
          <p:nvPr/>
        </p:nvSpPr>
        <p:spPr>
          <a:xfrm>
            <a:off x="3228331" y="5570557"/>
            <a:ext cx="2759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>
                <a:latin typeface="Cambria" panose="02040503050406030204" pitchFamily="18" charset="0"/>
              </a:rPr>
              <a:t>4,7 miljoni</a:t>
            </a:r>
            <a:r>
              <a:rPr lang="lv-LV" sz="2800" dirty="0">
                <a:latin typeface="Cambria" panose="02040503050406030204" pitchFamily="18" charset="0"/>
              </a:rPr>
              <a:t> gadā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35010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1-4-8     14       73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65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73650"/>
              </p:ext>
            </p:extLst>
          </p:nvPr>
        </p:nvGraphicFramePr>
        <p:xfrm>
          <a:off x="366031" y="764704"/>
          <a:ext cx="8000903" cy="30599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12531"/>
                <a:gridCol w="1387911"/>
                <a:gridCol w="3208173"/>
                <a:gridCol w="2592288"/>
              </a:tblGrid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km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procenti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apmeklētības intensitāte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maksimālais apmeklētāju skaits dienā uz 1km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8,9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48,1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nenozīmīga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&lt;100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4,3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23,2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maza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100-300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2,3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12,4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vidēja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300-1000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3,0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16,2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liela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1000-5000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18,5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KOPĀ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72567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Pludmales platība (m</a:t>
                      </a:r>
                      <a:r>
                        <a:rPr lang="lv-LV" sz="1600" baseline="300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) vienam apmeklētājam jūras brīvdienām piemērotākajos laikapstākļos (Saulkrastos pie Raiņa ielas )</a:t>
                      </a:r>
                      <a:endParaRPr lang="lv-LV" sz="1600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38m</a:t>
                      </a:r>
                      <a:r>
                        <a:rPr lang="lv-LV" sz="1600" baseline="300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lv-LV" sz="1600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Pludmales apmeklējumu skaita vērtējums gadā</a:t>
                      </a:r>
                      <a:endParaRPr lang="lv-LV" sz="1600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 smtClean="0">
                          <a:effectLst/>
                          <a:latin typeface="Cambria" panose="02040503050406030204" pitchFamily="18" charset="0"/>
                        </a:rPr>
                        <a:t>262943</a:t>
                      </a:r>
                      <a:endParaRPr lang="lv-LV" sz="1600" b="1" dirty="0" smtClean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aisnstūris 4"/>
          <p:cNvSpPr/>
          <p:nvPr/>
        </p:nvSpPr>
        <p:spPr>
          <a:xfrm>
            <a:off x="352996" y="20116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 smtClean="0">
                <a:latin typeface="Cambria" panose="02040503050406030204" pitchFamily="18" charset="0"/>
              </a:rPr>
              <a:t>Saulkrastu </a:t>
            </a:r>
            <a:r>
              <a:rPr lang="lv-LV" sz="2000" b="1" dirty="0">
                <a:latin typeface="Cambria" panose="02040503050406030204" pitchFamily="18" charset="0"/>
              </a:rPr>
              <a:t>pilsētas jūras piekrastes apmeklētības intensitāte</a:t>
            </a:r>
          </a:p>
        </p:txBody>
      </p:sp>
      <p:graphicFrame>
        <p:nvGraphicFramePr>
          <p:cNvPr id="7" name="Tab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88212"/>
              </p:ext>
            </p:extLst>
          </p:nvPr>
        </p:nvGraphicFramePr>
        <p:xfrm>
          <a:off x="366033" y="4149080"/>
          <a:ext cx="8094399" cy="20873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345987"/>
                <a:gridCol w="1310101"/>
                <a:gridCol w="1438311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Rādītājs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Saulkrastu nov. faktiskais vērtētais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smtClean="0">
                          <a:effectLst/>
                          <a:latin typeface="Cambria" panose="02040503050406030204" pitchFamily="18" charset="0"/>
                        </a:rPr>
                        <a:t>CSP </a:t>
                      </a: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uzskaitē 2014.g. beigās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Tūristu mītņu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numuru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284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90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minimālais gultas vietu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902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206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Kopējais vērtētais viesu pavadīto nakšu skaits 2014.g.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Cambria" panose="02040503050406030204" pitchFamily="18" charset="0"/>
                        </a:rPr>
                        <a:t>67857</a:t>
                      </a:r>
                      <a:endParaRPr lang="lv-LV" sz="16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15528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5988" y="2786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6031" y="6525344"/>
            <a:ext cx="3017837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7371" y="6506289"/>
            <a:ext cx="61068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kumimoji="0" lang="lv-LV" altLang="lv-LV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kumimoji="0" lang="lv-LV" altLang="lv-LV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Aprēķināts pēc 2014.g. CSP datiem – Saulkrastu novada tūristu mītņu (6) gultasvietu vidējās noslogotības</a:t>
            </a: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9218" name="Attēls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18881" r="15765" b="26306"/>
          <a:stretch>
            <a:fillRect/>
          </a:stretch>
        </p:blipFill>
        <p:spPr bwMode="auto">
          <a:xfrm>
            <a:off x="82117" y="192629"/>
            <a:ext cx="48736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Attēls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5" t="29932" r="13562" b="26614"/>
          <a:stretch>
            <a:fillRect/>
          </a:stretch>
        </p:blipFill>
        <p:spPr bwMode="auto">
          <a:xfrm>
            <a:off x="3779912" y="3566158"/>
            <a:ext cx="5220642" cy="318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smtClean="0">
                <a:latin typeface="Cambria" panose="02040503050406030204" pitchFamily="18" charset="0"/>
              </a:rPr>
              <a:t>Saule-Smiltis-Jūra</a:t>
            </a:r>
            <a:endParaRPr lang="lv-LV" sz="4000" dirty="0">
              <a:latin typeface="Cambria" panose="020405030504060302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1520" y="1598066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četru </a:t>
            </a:r>
            <a:r>
              <a:rPr lang="lv-LV" dirty="0">
                <a:latin typeface="Cambria" panose="02040503050406030204" pitchFamily="18" charset="0"/>
              </a:rPr>
              <a:t>mēnešu </a:t>
            </a:r>
            <a:r>
              <a:rPr lang="lv-LV" dirty="0" smtClean="0">
                <a:latin typeface="Cambria" panose="02040503050406030204" pitchFamily="18" charset="0"/>
              </a:rPr>
              <a:t>peldsezona – </a:t>
            </a:r>
            <a:r>
              <a:rPr lang="lv-LV" b="1" dirty="0" smtClean="0">
                <a:latin typeface="Cambria" panose="02040503050406030204" pitchFamily="18" charset="0"/>
              </a:rPr>
              <a:t>piemērotākās </a:t>
            </a:r>
            <a:r>
              <a:rPr lang="lv-LV" b="1" dirty="0">
                <a:latin typeface="Cambria" panose="02040503050406030204" pitchFamily="18" charset="0"/>
              </a:rPr>
              <a:t>brīvdienu pavadīšanai pludmalē </a:t>
            </a:r>
            <a:r>
              <a:rPr lang="lv-LV" b="1" dirty="0" smtClean="0">
                <a:latin typeface="Cambria" panose="02040503050406030204" pitchFamily="18" charset="0"/>
              </a:rPr>
              <a:t>Saulkrastos ir </a:t>
            </a:r>
            <a:r>
              <a:rPr lang="lv-LV" b="1" dirty="0">
                <a:latin typeface="Cambria" panose="02040503050406030204" pitchFamily="18" charset="0"/>
              </a:rPr>
              <a:t>28 </a:t>
            </a:r>
            <a:r>
              <a:rPr lang="lv-LV" b="1" dirty="0" smtClean="0">
                <a:latin typeface="Cambria" panose="02040503050406030204" pitchFamily="18" charset="0"/>
              </a:rPr>
              <a:t>dienas </a:t>
            </a:r>
          </a:p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(Liepāja – 20, Kolka – 16)</a:t>
            </a:r>
            <a:endParaRPr lang="lv-LV" dirty="0">
              <a:latin typeface="Cambria" panose="02040503050406030204" pitchFamily="18" charset="0"/>
            </a:endParaRPr>
          </a:p>
          <a:p>
            <a:endParaRPr lang="lv-LV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http://unity.lv/newsimgs/54/958/54958/main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528392" cy="22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isnstūris 3"/>
          <p:cNvSpPr/>
          <p:nvPr/>
        </p:nvSpPr>
        <p:spPr>
          <a:xfrm>
            <a:off x="4658368" y="436510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faktiskā gaisa temperatūra &gt;+20</a:t>
            </a:r>
            <a:r>
              <a:rPr lang="lv-LV" baseline="300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0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praktiski nav nokrišņu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maksimālās vēja brāzmas </a:t>
            </a:r>
            <a:r>
              <a:rPr lang="lv-LV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&lt;10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m/s </a:t>
            </a:r>
            <a:endParaRPr lang="lv-LV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39775" r="29782" b="12708"/>
          <a:stretch/>
        </p:blipFill>
        <p:spPr bwMode="auto">
          <a:xfrm>
            <a:off x="1547664" y="0"/>
            <a:ext cx="5904656" cy="39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8896" r="7876" b="16869"/>
          <a:stretch/>
        </p:blipFill>
        <p:spPr bwMode="auto">
          <a:xfrm>
            <a:off x="1169876" y="3933056"/>
            <a:ext cx="6660232" cy="28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1520" y="188640"/>
            <a:ext cx="8716094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>
                <a:latin typeface="Cambria" panose="02040503050406030204" pitchFamily="18" charset="0"/>
              </a:rPr>
              <a:t>uz tūrismu un atpūtu orientētiem galamērķiem, kas par galveno </a:t>
            </a:r>
            <a:r>
              <a:rPr lang="lv-LV" sz="2800" b="1" dirty="0">
                <a:latin typeface="Cambria" panose="02040503050406030204" pitchFamily="18" charset="0"/>
              </a:rPr>
              <a:t>pievilcības magnētu </a:t>
            </a:r>
            <a:r>
              <a:rPr lang="lv-LV" sz="2800" dirty="0">
                <a:latin typeface="Cambria" panose="02040503050406030204" pitchFamily="18" charset="0"/>
              </a:rPr>
              <a:t>izmanto </a:t>
            </a:r>
            <a:r>
              <a:rPr lang="lv-LV" sz="2800" b="1" dirty="0">
                <a:latin typeface="Cambria" panose="02040503050406030204" pitchFamily="18" charset="0"/>
              </a:rPr>
              <a:t>dabas </a:t>
            </a:r>
            <a:r>
              <a:rPr lang="lv-LV" sz="2800" b="1" dirty="0" smtClean="0">
                <a:latin typeface="Cambria" panose="02040503050406030204" pitchFamily="18" charset="0"/>
              </a:rPr>
              <a:t>resursus, </a:t>
            </a:r>
            <a:r>
              <a:rPr lang="lv-LV" sz="2800" dirty="0" smtClean="0">
                <a:latin typeface="Cambria" panose="02040503050406030204" pitchFamily="18" charset="0"/>
              </a:rPr>
              <a:t>jābūt </a:t>
            </a:r>
            <a:r>
              <a:rPr lang="lv-LV" sz="2800" dirty="0">
                <a:latin typeface="Cambria" panose="02040503050406030204" pitchFamily="18" charset="0"/>
              </a:rPr>
              <a:t>i</a:t>
            </a:r>
            <a:r>
              <a:rPr lang="lv-LV" sz="2800" b="1" dirty="0">
                <a:latin typeface="Cambria" panose="02040503050406030204" pitchFamily="18" charset="0"/>
              </a:rPr>
              <a:t>einteresētiem </a:t>
            </a:r>
            <a:r>
              <a:rPr lang="lv-LV" sz="2800" dirty="0">
                <a:latin typeface="Cambria" panose="02040503050406030204" pitchFamily="18" charset="0"/>
              </a:rPr>
              <a:t>šī</a:t>
            </a:r>
            <a:r>
              <a:rPr lang="lv-LV" sz="2800" b="1" dirty="0">
                <a:latin typeface="Cambria" panose="02040503050406030204" pitchFamily="18" charset="0"/>
              </a:rPr>
              <a:t> resursa kā kapitāla vērtības uzturēšanā</a:t>
            </a:r>
          </a:p>
        </p:txBody>
      </p:sp>
      <p:pic>
        <p:nvPicPr>
          <p:cNvPr id="13314" name="Picture 2" descr="http://vietasatputai.lv/wp-content/uploads/saulkra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21" y="2060848"/>
            <a:ext cx="6916993" cy="46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isnstūris 3"/>
          <p:cNvSpPr/>
          <p:nvPr/>
        </p:nvSpPr>
        <p:spPr>
          <a:xfrm>
            <a:off x="49676" y="6298937"/>
            <a:ext cx="1930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dirty="0">
                <a:latin typeface="Cambria" panose="02040503050406030204" pitchFamily="18" charset="0"/>
              </a:rPr>
              <a:t>Inčupes ietekas jūrā</a:t>
            </a:r>
          </a:p>
        </p:txBody>
      </p:sp>
    </p:spTree>
    <p:extLst>
      <p:ext uri="{BB962C8B-B14F-4D97-AF65-F5344CB8AC3E}">
        <p14:creationId xmlns:p14="http://schemas.microsoft.com/office/powerpoint/2010/main" val="20476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/>
          </a:bodyPr>
          <a:lstStyle/>
          <a:p>
            <a:r>
              <a:rPr lang="lv-LV" sz="4000" dirty="0" err="1" smtClean="0">
                <a:latin typeface="Cambria" panose="02040503050406030204" pitchFamily="18" charset="0"/>
              </a:rPr>
              <a:t>Ekosistēm</a:t>
            </a:r>
            <a:r>
              <a:rPr lang="en-US" sz="4000" dirty="0" smtClean="0">
                <a:latin typeface="Cambria" panose="02040503050406030204" pitchFamily="18" charset="0"/>
              </a:rPr>
              <a:t>as</a:t>
            </a:r>
            <a:r>
              <a:rPr lang="lv-LV" sz="4000" dirty="0" smtClean="0">
                <a:latin typeface="Cambria" panose="02040503050406030204" pitchFamily="18" charset="0"/>
              </a:rPr>
              <a:t> </a:t>
            </a:r>
            <a:r>
              <a:rPr lang="lv-LV" sz="4000" dirty="0" err="1" smtClean="0">
                <a:latin typeface="Cambria" panose="02040503050406030204" pitchFamily="18" charset="0"/>
              </a:rPr>
              <a:t>pakalpojum</a:t>
            </a:r>
            <a:r>
              <a:rPr lang="en-US" sz="4000" dirty="0" err="1" smtClean="0">
                <a:latin typeface="Cambria" panose="02040503050406030204" pitchFamily="18" charset="0"/>
              </a:rPr>
              <a:t>i</a:t>
            </a:r>
            <a:r>
              <a:rPr lang="lv-LV" sz="4000" dirty="0" smtClean="0">
                <a:latin typeface="Cambria" panose="02040503050406030204" pitchFamily="18" charset="0"/>
              </a:rPr>
              <a:t> - kultūra</a:t>
            </a:r>
            <a:endParaRPr lang="lv-LV" sz="40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733256"/>
            <a:ext cx="746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Cambria" panose="02040503050406030204" pitchFamily="18" charset="0"/>
              </a:rPr>
              <a:t>ietver </a:t>
            </a:r>
            <a:r>
              <a:rPr lang="lv-LV" sz="2400" dirty="0">
                <a:latin typeface="Cambria" panose="02040503050406030204" pitchFamily="18" charset="0"/>
              </a:rPr>
              <a:t>skaistumu, iedvesmu un atpūtu, kas veicina mūsu garīgo </a:t>
            </a:r>
            <a:r>
              <a:rPr lang="lv-LV" sz="2400" dirty="0" smtClean="0">
                <a:latin typeface="Cambria" panose="02040503050406030204" pitchFamily="18" charset="0"/>
              </a:rPr>
              <a:t>labklājību. 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6" t="35129" r="32375" b="21410"/>
          <a:stretch/>
        </p:blipFill>
        <p:spPr bwMode="auto">
          <a:xfrm>
            <a:off x="609600" y="1615440"/>
            <a:ext cx="5225457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2512546"/>
            <a:ext cx="25922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Cambria" panose="02040503050406030204" pitchFamily="18" charset="0"/>
              </a:rPr>
              <a:t>Ētiskās vērtības</a:t>
            </a:r>
          </a:p>
          <a:p>
            <a:r>
              <a:rPr lang="lv-LV" sz="2000" dirty="0" smtClean="0">
                <a:latin typeface="Cambria" panose="02040503050406030204" pitchFamily="18" charset="0"/>
              </a:rPr>
              <a:t>(tikumība, pieņemamais </a:t>
            </a:r>
            <a:r>
              <a:rPr lang="lv-LV" sz="2000" dirty="0">
                <a:latin typeface="Cambria" panose="02040503050406030204" pitchFamily="18" charset="0"/>
              </a:rPr>
              <a:t>un nepieņemamais, labums un ļaunums, </a:t>
            </a:r>
            <a:r>
              <a:rPr lang="lv-LV" sz="2000" dirty="0" smtClean="0">
                <a:latin typeface="Cambria" panose="02040503050406030204" pitchFamily="18" charset="0"/>
              </a:rPr>
              <a:t>griba</a:t>
            </a:r>
            <a:r>
              <a:rPr lang="lv-LV" sz="2000" dirty="0">
                <a:latin typeface="Cambria" panose="02040503050406030204" pitchFamily="18" charset="0"/>
              </a:rPr>
              <a:t>, </a:t>
            </a:r>
            <a:r>
              <a:rPr lang="lv-LV" sz="2000" dirty="0" smtClean="0">
                <a:latin typeface="Cambria" panose="02040503050406030204" pitchFamily="18" charset="0"/>
              </a:rPr>
              <a:t>atbildība…)</a:t>
            </a:r>
            <a:endParaRPr lang="lv-LV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lv-LV" sz="3200" dirty="0" smtClean="0">
                <a:latin typeface="Cambria" panose="02040503050406030204" pitchFamily="18" charset="0"/>
              </a:rPr>
              <a:t>Personiskā ietekme uz Baltijas jūru, gatavība maksāt, lai uzlabotu jūras ekosistēmu</a:t>
            </a:r>
            <a:endParaRPr lang="lv-LV" sz="3200" dirty="0"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39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170" name="Picture 2" descr="http://www.worldvaluessurvey.org/images/Cultural_map_WVS6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" y="0"/>
            <a:ext cx="8398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663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>
                <a:latin typeface="Cambria" panose="02040503050406030204" pitchFamily="18" charset="0"/>
              </a:rPr>
              <a:t>Pasaules kultūru vērtības</a:t>
            </a:r>
            <a:endParaRPr lang="lv-LV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latin typeface="Cambria" panose="02040503050406030204" pitchFamily="18" charset="0"/>
              </a:rPr>
              <a:t>Divi galvenie virzieni</a:t>
            </a:r>
            <a:endParaRPr lang="lv-LV" sz="4000" b="1" dirty="0">
              <a:latin typeface="Cambria" panose="020405030504060302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lv-LV" dirty="0" smtClean="0">
                <a:latin typeface="Cambria" panose="02040503050406030204" pitchFamily="18" charset="0"/>
              </a:rPr>
              <a:t>Ja, pieņemam, ka </a:t>
            </a:r>
            <a:r>
              <a:rPr lang="lv-LV" b="1" dirty="0" smtClean="0">
                <a:latin typeface="Cambria" panose="02040503050406030204" pitchFamily="18" charset="0"/>
              </a:rPr>
              <a:t>sabiedrības </a:t>
            </a:r>
            <a:r>
              <a:rPr lang="lv-LV" b="1" dirty="0" smtClean="0">
                <a:latin typeface="Cambria" panose="02040503050406030204" pitchFamily="18" charset="0"/>
              </a:rPr>
              <a:t>labklājība </a:t>
            </a:r>
            <a:r>
              <a:rPr lang="lv-LV" dirty="0" smtClean="0">
                <a:latin typeface="Cambria" panose="02040503050406030204" pitchFamily="18" charset="0"/>
              </a:rPr>
              <a:t>ir pilnībā un tieši atkarīga no ekosistēmu </a:t>
            </a:r>
            <a:r>
              <a:rPr lang="lv-LV" dirty="0" smtClean="0">
                <a:latin typeface="Cambria" panose="02040503050406030204" pitchFamily="18" charset="0"/>
              </a:rPr>
              <a:t>pakalpojumiem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 smtClean="0">
                <a:latin typeface="Cambria" panose="02040503050406030204" pitchFamily="18" charset="0"/>
              </a:rPr>
              <a:t>Kā izmantot </a:t>
            </a:r>
            <a:r>
              <a:rPr lang="lv-LV" b="1" dirty="0" smtClean="0">
                <a:latin typeface="Cambria" panose="02040503050406030204" pitchFamily="18" charset="0"/>
              </a:rPr>
              <a:t>teritoriālā kapitāla potenciālu </a:t>
            </a:r>
            <a:r>
              <a:rPr lang="lv-LV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labklājības</a:t>
            </a:r>
            <a:r>
              <a:rPr lang="lv-LV" b="1" dirty="0" smtClean="0">
                <a:latin typeface="Cambria" panose="02040503050406030204" pitchFamily="18" charset="0"/>
              </a:rPr>
              <a:t> veicināšanai</a:t>
            </a:r>
            <a:r>
              <a:rPr lang="lv-LV" dirty="0" smtClean="0">
                <a:latin typeface="Cambria" panose="02040503050406030204" pitchFamily="18" charset="0"/>
              </a:rPr>
              <a:t>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lv-LV" dirty="0" smtClean="0">
                <a:latin typeface="Cambria" panose="02040503050406030204" pitchFamily="18" charset="0"/>
              </a:rPr>
              <a:t>Kā </a:t>
            </a:r>
            <a:r>
              <a:rPr lang="lv-LV" b="1" dirty="0" smtClean="0">
                <a:latin typeface="Cambria" panose="02040503050406030204" pitchFamily="18" charset="0"/>
              </a:rPr>
              <a:t>vienlaikus mazināt </a:t>
            </a:r>
            <a:r>
              <a:rPr lang="lv-LV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antropogēnās slodzes</a:t>
            </a:r>
            <a:r>
              <a:rPr lang="lv-LV" b="1" dirty="0" smtClean="0">
                <a:latin typeface="Cambria" panose="02040503050406030204" pitchFamily="18" charset="0"/>
              </a:rPr>
              <a:t> ietekmi</a:t>
            </a:r>
            <a:r>
              <a:rPr lang="lv-LV" dirty="0" smtClean="0">
                <a:latin typeface="Cambria" panose="02040503050406030204" pitchFamily="18" charset="0"/>
              </a:rPr>
              <a:t>?</a:t>
            </a:r>
            <a:endParaRPr lang="lv-LV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28750" r="27500" b="20209"/>
          <a:stretch/>
        </p:blipFill>
        <p:spPr bwMode="auto">
          <a:xfrm>
            <a:off x="251519" y="980728"/>
            <a:ext cx="8588268" cy="57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260648"/>
            <a:ext cx="844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smtClean="0">
                <a:latin typeface="Cambria" panose="02040503050406030204" pitchFamily="18" charset="0"/>
              </a:rPr>
              <a:t>Apmeklējumu skaits gadā (miljonos)</a:t>
            </a:r>
            <a:endParaRPr lang="lv-LV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lkasrags.lv/uploads/gallery/large/834_665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956"/>
            <a:ext cx="4608512" cy="30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isnstūris 3"/>
          <p:cNvSpPr/>
          <p:nvPr/>
        </p:nvSpPr>
        <p:spPr>
          <a:xfrm>
            <a:off x="179512" y="3203575"/>
            <a:ext cx="3950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Cambria" panose="02040503050406030204" pitchFamily="18" charset="0"/>
              </a:rPr>
              <a:t>Lūgšana pie Jūras </a:t>
            </a:r>
            <a:r>
              <a:rPr lang="lv-LV" dirty="0" smtClean="0">
                <a:latin typeface="Cambria" panose="02040503050406030204" pitchFamily="18" charset="0"/>
              </a:rPr>
              <a:t>Kolkasragā, 04.09.2011.</a:t>
            </a:r>
            <a:endParaRPr lang="lv-LV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Fotoreport&amp;amacr;&amp;zcaron;a: Sen&amp;amacr;s uguns nakts Staldzen&amp;emacr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26552"/>
            <a:ext cx="4953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isnstūris 5"/>
          <p:cNvSpPr/>
          <p:nvPr/>
        </p:nvSpPr>
        <p:spPr>
          <a:xfrm>
            <a:off x="4651702" y="5069917"/>
            <a:ext cx="426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Cambria" panose="02040503050406030204" pitchFamily="18" charset="0"/>
              </a:rPr>
              <a:t>Senās uguns nakts </a:t>
            </a:r>
            <a:r>
              <a:rPr lang="lv-LV" dirty="0" err="1" smtClean="0">
                <a:latin typeface="Cambria" panose="02040503050406030204" pitchFamily="18" charset="0"/>
              </a:rPr>
              <a:t>Staldzenē</a:t>
            </a:r>
            <a:r>
              <a:rPr lang="lv-LV" dirty="0" smtClean="0">
                <a:latin typeface="Cambria" panose="02040503050406030204" pitchFamily="18" charset="0"/>
              </a:rPr>
              <a:t>, 31.08.2013.</a:t>
            </a:r>
            <a:endParaRPr lang="lv-LV" dirty="0">
              <a:latin typeface="Cambria" panose="020405030504060302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6" y="3876393"/>
            <a:ext cx="4085422" cy="239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179511" y="6211669"/>
            <a:ext cx="3950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Cambria" panose="02040503050406030204" pitchFamily="18" charset="0"/>
              </a:rPr>
              <a:t>Saulkrastu pludmale, 22.07.2015.</a:t>
            </a:r>
            <a:endParaRPr lang="lv-LV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lv-LV" sz="4000" dirty="0" smtClean="0">
                <a:latin typeface="Cambria" panose="02040503050406030204" pitchFamily="18" charset="0"/>
              </a:rPr>
              <a:t>Lauka pētījums apmeklētības intensitātes identificēšanai</a:t>
            </a:r>
            <a:endParaRPr lang="lv-LV" sz="4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856144"/>
              </p:ext>
            </p:extLst>
          </p:nvPr>
        </p:nvGraphicFramePr>
        <p:xfrm>
          <a:off x="539552" y="1700808"/>
          <a:ext cx="7056784" cy="44644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18446"/>
                <a:gridCol w="3038338"/>
              </a:tblGrid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VIENUMS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VĒRTĪBA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Uzskaišu norises periods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14.06.-25.07.2015.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Etalonteritoriju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Uzskaites dienu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73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Unikālo uzskaites dienu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Uzskaites stundas kopā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Cambria" panose="02040503050406030204" pitchFamily="18" charset="0"/>
                        </a:rPr>
                        <a:t>767</a:t>
                      </a:r>
                      <a:endParaRPr lang="lv-LV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t.sk. brīvdienās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338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t.sk. darba dienās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429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Vietas, kur papildu izmantoti nepārtraukta perioda automātisko elektronisko skaitītāju dati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Intervēto atpūtnieku skaits piekrastes teritorijās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689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Cambria" panose="02040503050406030204" pitchFamily="18" charset="0"/>
                        </a:rPr>
                        <a:t>Nejaušās izlases analizēto piekrastē uzņemto fotogrāfiju skaits</a:t>
                      </a:r>
                      <a:endParaRPr lang="lv-LV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Cambria" panose="02040503050406030204" pitchFamily="18" charset="0"/>
                        </a:rPr>
                        <a:t>633</a:t>
                      </a:r>
                      <a:endParaRPr lang="lv-LV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latin typeface="Cambria" panose="02040503050406030204" pitchFamily="18" charset="0"/>
              </a:rPr>
              <a:t>Kad jūs pēdējo reizi apmeklējāt jūru atpūtas nolūkos?</a:t>
            </a:r>
            <a:endParaRPr lang="lv-LV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04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isnstūris 2"/>
          <p:cNvSpPr/>
          <p:nvPr/>
        </p:nvSpPr>
        <p:spPr>
          <a:xfrm>
            <a:off x="4572000" y="1988840"/>
            <a:ext cx="792088" cy="4392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35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latin typeface="Cambria" panose="02040503050406030204" pitchFamily="18" charset="0"/>
              </a:rPr>
              <a:t>Atpūta iedalīta deviņās galvenajās nodarbēs </a:t>
            </a:r>
            <a:r>
              <a:rPr lang="lv-LV" sz="2000" dirty="0" err="1" smtClean="0">
                <a:latin typeface="Cambria" panose="02040503050406030204" pitchFamily="18" charset="0"/>
              </a:rPr>
              <a:t>Ahtiainen</a:t>
            </a:r>
            <a:r>
              <a:rPr lang="lv-LV" sz="2000" dirty="0" smtClean="0">
                <a:latin typeface="Cambria" panose="02040503050406030204" pitchFamily="18" charset="0"/>
              </a:rPr>
              <a:t> </a:t>
            </a:r>
            <a:r>
              <a:rPr lang="lv-LV" sz="2000" dirty="0" err="1" smtClean="0">
                <a:latin typeface="Cambria" panose="02040503050406030204" pitchFamily="18" charset="0"/>
              </a:rPr>
              <a:t>et.al</a:t>
            </a:r>
            <a:r>
              <a:rPr lang="lv-LV" sz="2000" dirty="0" smtClean="0">
                <a:latin typeface="Cambria" panose="02040503050406030204" pitchFamily="18" charset="0"/>
              </a:rPr>
              <a:t> (2013)</a:t>
            </a:r>
            <a:endParaRPr lang="lv-LV" sz="2000" dirty="0">
              <a:latin typeface="Cambria" panose="020405030504060302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peldēšana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niršana (arī </a:t>
            </a:r>
            <a:r>
              <a:rPr lang="lv-LV" sz="2400" dirty="0" err="1" smtClean="0">
                <a:latin typeface="Cambria" panose="02040503050406030204" pitchFamily="18" charset="0"/>
              </a:rPr>
              <a:t>snorkelēšana</a:t>
            </a:r>
            <a:r>
              <a:rPr lang="lv-LV" sz="2400" dirty="0" smtClean="0">
                <a:latin typeface="Cambria" panose="020405030504060302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ūdens sports </a:t>
            </a:r>
            <a:r>
              <a:rPr lang="en-US" sz="2400" dirty="0" smtClean="0">
                <a:latin typeface="Cambria" panose="02040503050406030204" pitchFamily="18" charset="0"/>
              </a:rPr>
              <a:t>(</a:t>
            </a:r>
            <a:r>
              <a:rPr lang="lv-LV" sz="2400" dirty="0" smtClean="0">
                <a:latin typeface="Cambria" panose="02040503050406030204" pitchFamily="18" charset="0"/>
              </a:rPr>
              <a:t>vindsērfings, braukšana ar ūdens slēpēm</a:t>
            </a:r>
            <a:r>
              <a:rPr lang="en-US" sz="2400" dirty="0" smtClean="0">
                <a:latin typeface="Cambria" panose="02040503050406030204" pitchFamily="18" charset="0"/>
              </a:rPr>
              <a:t>)</a:t>
            </a:r>
            <a:endParaRPr lang="lv-LV" sz="2400" dirty="0" smtClean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Cambria" panose="02040503050406030204" pitchFamily="18" charset="0"/>
              </a:rPr>
              <a:t>ledus sports</a:t>
            </a:r>
            <a:r>
              <a:rPr lang="en-US" sz="2400" dirty="0">
                <a:latin typeface="Cambria" panose="02040503050406030204" pitchFamily="18" charset="0"/>
              </a:rPr>
              <a:t> (</a:t>
            </a:r>
            <a:r>
              <a:rPr lang="lv-LV" sz="2400" dirty="0">
                <a:latin typeface="Cambria" panose="02040503050406030204" pitchFamily="18" charset="0"/>
              </a:rPr>
              <a:t>slidošana un slēpošana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endParaRPr lang="lv-LV" sz="24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braukšana </a:t>
            </a:r>
            <a:r>
              <a:rPr lang="lv-LV" sz="2400" dirty="0" smtClean="0">
                <a:latin typeface="Cambria" panose="02040503050406030204" pitchFamily="18" charset="0"/>
              </a:rPr>
              <a:t>ar laivu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došanās kruīzā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>
                <a:latin typeface="Cambria" panose="02040503050406030204" pitchFamily="18" charset="0"/>
              </a:rPr>
              <a:t>jūras makšķerēšana (</a:t>
            </a:r>
            <a:r>
              <a:rPr lang="lv-LV" sz="2400" i="1" dirty="0" err="1">
                <a:latin typeface="Cambria" panose="02040503050406030204" pitchFamily="18" charset="0"/>
              </a:rPr>
              <a:t>jigging</a:t>
            </a:r>
            <a:r>
              <a:rPr lang="lv-LV" sz="2400" dirty="0">
                <a:latin typeface="Cambria" panose="02040503050406030204" pitchFamily="18" charset="0"/>
              </a:rPr>
              <a:t>)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endParaRPr lang="lv-LV" sz="2400" dirty="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makšķerēšana </a:t>
            </a:r>
            <a:r>
              <a:rPr lang="lv-LV" sz="2400" dirty="0">
                <a:latin typeface="Cambria" panose="02040503050406030204" pitchFamily="18" charset="0"/>
              </a:rPr>
              <a:t>(bez ledus apstākļos)</a:t>
            </a:r>
          </a:p>
          <a:p>
            <a:pPr marL="514350" indent="-514350">
              <a:buFont typeface="+mj-lt"/>
              <a:buAutoNum type="arabicPeriod"/>
            </a:pPr>
            <a:r>
              <a:rPr lang="lv-LV" sz="2400" dirty="0" smtClean="0">
                <a:latin typeface="Cambria" panose="02040503050406030204" pitchFamily="18" charset="0"/>
              </a:rPr>
              <a:t>pludmales </a:t>
            </a:r>
            <a:r>
              <a:rPr lang="lv-LV" sz="2400" dirty="0">
                <a:latin typeface="Cambria" panose="02040503050406030204" pitchFamily="18" charset="0"/>
              </a:rPr>
              <a:t>atpūta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lv-LV" sz="2400" dirty="0">
                <a:latin typeface="Cambria" panose="02040503050406030204" pitchFamily="18" charset="0"/>
              </a:rPr>
              <a:t>pastaiga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lv-LV" sz="2400" dirty="0" err="1">
                <a:latin typeface="Cambria" panose="02040503050406030204" pitchFamily="18" charset="0"/>
              </a:rPr>
              <a:t>piknikošana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lv-LV" sz="2400" dirty="0">
                <a:latin typeface="Cambria" panose="02040503050406030204" pitchFamily="18" charset="0"/>
              </a:rPr>
              <a:t>sauļošanās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lv-LV" sz="2400" dirty="0">
                <a:latin typeface="Cambria" panose="02040503050406030204" pitchFamily="18" charset="0"/>
              </a:rPr>
              <a:t>tūrisma vai kultūras piesaistu apmeklējums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endParaRPr lang="lv-LV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lv-LV" sz="24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6657909" y="3424355"/>
            <a:ext cx="352839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Jūras tūrisms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774031" y="5836622"/>
            <a:ext cx="129614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schemeClr val="bg1"/>
                </a:solidFill>
              </a:rPr>
              <a:t>Piekrastes</a:t>
            </a:r>
            <a:endParaRPr lang="lv-L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/>
          <a:stretch/>
        </p:blipFill>
        <p:spPr bwMode="auto">
          <a:xfrm>
            <a:off x="0" y="0"/>
            <a:ext cx="6911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92" y="0"/>
            <a:ext cx="270849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520" y="207772"/>
            <a:ext cx="8640959" cy="778098"/>
          </a:xfrm>
        </p:spPr>
        <p:txBody>
          <a:bodyPr>
            <a:noAutofit/>
          </a:bodyPr>
          <a:lstStyle/>
          <a:p>
            <a:r>
              <a:rPr lang="lv-LV" sz="3600" dirty="0" smtClean="0">
                <a:latin typeface="Cambria" panose="02040503050406030204" pitchFamily="18" charset="0"/>
              </a:rPr>
              <a:t>Piekrastes apmeklējuma galvenais motīvs</a:t>
            </a:r>
            <a:endParaRPr lang="lv-LV" sz="3600" dirty="0">
              <a:latin typeface="Cambria" panose="02040503050406030204" pitchFamily="18" charset="0"/>
            </a:endParaRPr>
          </a:p>
        </p:txBody>
      </p:sp>
      <p:pic>
        <p:nvPicPr>
          <p:cNvPr id="15362" name="Attēl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22591" r="24593" b="5981"/>
          <a:stretch>
            <a:fillRect/>
          </a:stretch>
        </p:blipFill>
        <p:spPr bwMode="auto">
          <a:xfrm>
            <a:off x="727853" y="1020190"/>
            <a:ext cx="7951006" cy="569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97" y="2385754"/>
            <a:ext cx="1800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</a:rPr>
              <a:t>Vidusjūras </a:t>
            </a:r>
          </a:p>
          <a:p>
            <a:pPr algn="ctr"/>
            <a:r>
              <a:rPr lang="lv-LV" dirty="0" smtClean="0">
                <a:latin typeface="Cambria" panose="02040503050406030204" pitchFamily="18" charset="0"/>
              </a:rPr>
              <a:t>tipa pludmale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97" y="4581128"/>
            <a:ext cx="1800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Cambria" panose="02040503050406030204" pitchFamily="18" charset="0"/>
              </a:rPr>
              <a:t>Skandināvijas</a:t>
            </a:r>
          </a:p>
          <a:p>
            <a:pPr algn="ctr"/>
            <a:r>
              <a:rPr lang="lv-LV" dirty="0" smtClean="0">
                <a:latin typeface="Cambria" panose="02040503050406030204" pitchFamily="18" charset="0"/>
              </a:rPr>
              <a:t>tipa pludmale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5" name="Augšupvērstā-lejupvērstā bultiņa 4"/>
          <p:cNvSpPr/>
          <p:nvPr/>
        </p:nvSpPr>
        <p:spPr>
          <a:xfrm>
            <a:off x="921665" y="3257111"/>
            <a:ext cx="576064" cy="1224136"/>
          </a:xfrm>
          <a:prstGeom prst="upDownArrow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09598" y="534795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 smtClean="0">
                <a:latin typeface="Cambria" panose="02040503050406030204" pitchFamily="18" charset="0"/>
              </a:rPr>
              <a:t>V.Kaminske</a:t>
            </a:r>
            <a:r>
              <a:rPr lang="lv-LV" sz="1600" dirty="0" smtClean="0">
                <a:latin typeface="Cambria" panose="02040503050406030204" pitchFamily="18" charset="0"/>
              </a:rPr>
              <a:t>, 1974</a:t>
            </a:r>
            <a:endParaRPr lang="lv-LV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7410" name="Attēls 17" descr="C:\Users\Toshiba\AppData\Local\Microsoft\Windows\Temporary Internet Files\Content.Word\Infographic_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1861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isnstūris 4"/>
          <p:cNvSpPr/>
          <p:nvPr/>
        </p:nvSpPr>
        <p:spPr>
          <a:xfrm>
            <a:off x="3374750" y="386104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latin typeface="Cambria" panose="02040503050406030204" pitchFamily="18" charset="0"/>
              </a:rPr>
              <a:t>36,4%</a:t>
            </a:r>
            <a:endParaRPr lang="lv-LV" dirty="0">
              <a:latin typeface="Cambria" panose="02040503050406030204" pitchFamily="18" charset="0"/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5148064" y="387830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38,6%</a:t>
            </a:r>
            <a:endParaRPr lang="lv-LV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4277313" y="2492896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latin typeface="Cambria" panose="02040503050406030204" pitchFamily="18" charset="0"/>
              </a:rPr>
              <a:t>25,0%</a:t>
            </a:r>
            <a:endParaRPr lang="lv-LV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797</Words>
  <Application>Microsoft Office PowerPoint</Application>
  <PresentationFormat>Slaidrāde ekrānā (4:3)</PresentationFormat>
  <Paragraphs>176</Paragraphs>
  <Slides>23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24" baseType="lpstr">
      <vt:lpstr>Office tēma</vt:lpstr>
      <vt:lpstr>PowerPoint prezentācija</vt:lpstr>
      <vt:lpstr>Ekosistēmas pakalpojumi - kultūra</vt:lpstr>
      <vt:lpstr>PowerPoint prezentācija</vt:lpstr>
      <vt:lpstr>Lauka pētījums apmeklētības intensitātes identificēšanai</vt:lpstr>
      <vt:lpstr>Kad jūs pēdējo reizi apmeklējāt jūru atpūtas nolūkos?</vt:lpstr>
      <vt:lpstr>Atpūta iedalīta deviņās galvenajās nodarbēs Ahtiainen et.al (2013)</vt:lpstr>
      <vt:lpstr>PowerPoint prezentācija</vt:lpstr>
      <vt:lpstr>Piekrastes apmeklējuma galvenais motīvs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Saule-Smiltis-Jūra</vt:lpstr>
      <vt:lpstr>PowerPoint prezentācija</vt:lpstr>
      <vt:lpstr>PowerPoint prezentācija</vt:lpstr>
      <vt:lpstr>Personiskā ietekme uz Baltijas jūru, gatavība maksāt, lai uzlabotu jūras ekosistēmu</vt:lpstr>
      <vt:lpstr>PowerPoint prezentācija</vt:lpstr>
      <vt:lpstr>Divi galvenie virzieni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Kultūras pakalpojumi ietver skaistumu, iedvesmu un atpūtu, kas veicina mūsu garīgo labklājību.</dc:title>
  <dc:creator>Toshiba</dc:creator>
  <cp:lastModifiedBy>Dr.geogr.Andris Klepers</cp:lastModifiedBy>
  <cp:revision>37</cp:revision>
  <dcterms:created xsi:type="dcterms:W3CDTF">2015-07-28T07:30:26Z</dcterms:created>
  <dcterms:modified xsi:type="dcterms:W3CDTF">2015-08-25T09:45:00Z</dcterms:modified>
</cp:coreProperties>
</file>